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363" r:id="rId4"/>
    <p:sldId id="400" r:id="rId5"/>
    <p:sldId id="370" r:id="rId6"/>
    <p:sldId id="371" r:id="rId7"/>
    <p:sldId id="372" r:id="rId8"/>
    <p:sldId id="373" r:id="rId9"/>
    <p:sldId id="374" r:id="rId10"/>
    <p:sldId id="375" r:id="rId11"/>
    <p:sldId id="362" r:id="rId12"/>
    <p:sldId id="401" r:id="rId13"/>
    <p:sldId id="381" r:id="rId14"/>
    <p:sldId id="382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266" r:id="rId3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7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35" autoAdjust="0"/>
    <p:restoredTop sz="96842"/>
  </p:normalViewPr>
  <p:slideViewPr>
    <p:cSldViewPr snapToGrid="0">
      <p:cViewPr varScale="1">
        <p:scale>
          <a:sx n="86" d="100"/>
          <a:sy n="86" d="100"/>
        </p:scale>
        <p:origin x="3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785358"/>
            <a:ext cx="1147764" cy="895931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784836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767069"/>
            <a:ext cx="1147764" cy="895931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766547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363" y="3746397"/>
            <a:ext cx="1147764" cy="895931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2127" y="3745875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558D6FB3-3113-3243-8A57-6FC51D44E6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3412" y="4723342"/>
            <a:ext cx="1147764" cy="895931"/>
          </a:xfrm>
          <a:prstGeom prst="rect">
            <a:avLst/>
          </a:prstGeom>
          <a:solidFill>
            <a:srgbClr val="0B7A7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93B923F4-F481-1446-B918-CFABBA65B5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1176" y="4722820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5665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rgbClr val="0B7A7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1827423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Néstor Campos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9" r:id="rId7"/>
    <p:sldLayoutId id="2147483665" r:id="rId8"/>
    <p:sldLayoutId id="2147483666" r:id="rId9"/>
    <p:sldLayoutId id="2147483649" r:id="rId10"/>
    <p:sldLayoutId id="2147483668" r:id="rId11"/>
    <p:sldLayoutId id="21474836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41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2800" b="1" dirty="0">
                <a:solidFill>
                  <a:schemeClr val="bg1"/>
                </a:solidFill>
              </a:rPr>
              <a:t>Diplomado en Big Data y Ciencia de Datos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s-ES_tradnl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Curso: Arquitectura e Infraestructura para Big Data y Data </a:t>
            </a: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Science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Néstor Campos</a:t>
            </a:r>
            <a:endParaRPr lang="es-CL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5408FE-AB3E-114F-8F45-59960B629DF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0" r="35820"/>
          <a:stretch>
            <a:fillRect/>
          </a:stretch>
        </p:blipFill>
        <p:spPr bwMode="auto">
          <a:xfrm>
            <a:off x="4850296" y="314323"/>
            <a:ext cx="2352675" cy="621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atro propuestas interesantes de Big Data">
            <a:extLst>
              <a:ext uri="{FF2B5EF4-FFF2-40B4-BE49-F238E27FC236}">
                <a16:creationId xmlns:a16="http://schemas.microsoft.com/office/drawing/2014/main" id="{CCD57AF4-3500-D145-B132-7239B8DB662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5" r="378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22EB22-5862-424C-91BE-BDFCE7C35CF5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2" r="3739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ETAPAS DEL PROYECTO DE DS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151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¿Cómo empezamos un proyecto de Data Science?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Discusión, </a:t>
            </a:r>
            <a:r>
              <a:rPr lang="es-ES" sz="1600" b="1" dirty="0"/>
              <a:t>¿cuáles creen ustedes que son las etapas?</a:t>
            </a:r>
          </a:p>
          <a:p>
            <a:endParaRPr lang="es-CL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2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¿Cómo empezamos un proyecto de Data Science?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691072"/>
          </a:xfrm>
        </p:spPr>
        <p:txBody>
          <a:bodyPr anchor="ctr"/>
          <a:lstStyle/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Etapas propuestas: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endParaRPr lang="es-ES" sz="1800" dirty="0"/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Font typeface="+mj-lt"/>
              <a:buAutoNum type="arabicPeriod"/>
            </a:pPr>
            <a:r>
              <a:rPr lang="es-ES" sz="1400" dirty="0"/>
              <a:t>Selección del equipo de trabajo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Font typeface="+mj-lt"/>
              <a:buAutoNum type="arabicPeriod"/>
            </a:pPr>
            <a:r>
              <a:rPr lang="es-ES" sz="1400" dirty="0"/>
              <a:t>Levantamiento del negocio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Font typeface="+mj-lt"/>
              <a:buAutoNum type="arabicPeriod"/>
            </a:pPr>
            <a:r>
              <a:rPr lang="es-ES" sz="1400" dirty="0"/>
              <a:t>Análisis de los datos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Font typeface="+mj-lt"/>
              <a:buAutoNum type="arabicPeriod"/>
            </a:pPr>
            <a:r>
              <a:rPr lang="es-ES" sz="1400" dirty="0"/>
              <a:t>Selección y utilización de algoritmos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Font typeface="+mj-lt"/>
              <a:buAutoNum type="arabicPeriod"/>
            </a:pPr>
            <a:r>
              <a:rPr lang="es-ES" sz="1400" dirty="0"/>
              <a:t>Habilitación del modelo</a:t>
            </a:r>
            <a:endParaRPr lang="es-ES" sz="1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32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SELECCIÓN DE EQUIPO DE TRABAJO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1139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¿Cuál debería ser el equipo de trabajo?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En primer lugar, los que siempre deben estar: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Jefe de proyecto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Arquitecto o experto en Data Science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Luego los que corresponden de acuerdo al proyecto.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94;p13">
            <a:extLst>
              <a:ext uri="{FF2B5EF4-FFF2-40B4-BE49-F238E27FC236}">
                <a16:creationId xmlns:a16="http://schemas.microsoft.com/office/drawing/2014/main" id="{C2508B3C-D69D-914B-9FCC-D5ADA046F7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217" y="5014442"/>
            <a:ext cx="997566" cy="997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48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¿Cuál debería ser el equipo de trabajo?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Entonces, ¿quién más falta?</a:t>
            </a:r>
          </a:p>
          <a:p>
            <a:endParaRPr lang="es-CL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Científico de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Ingeniero de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Programador (para habilitar el modelo).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Analista del negocio.</a:t>
            </a:r>
            <a:endParaRPr lang="es-CL" sz="18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02;p14">
            <a:extLst>
              <a:ext uri="{FF2B5EF4-FFF2-40B4-BE49-F238E27FC236}">
                <a16:creationId xmlns:a16="http://schemas.microsoft.com/office/drawing/2014/main" id="{D5FC7FC2-DBF4-5448-B69B-2B739C85C2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4005" b="30505"/>
          <a:stretch/>
        </p:blipFill>
        <p:spPr>
          <a:xfrm>
            <a:off x="4364228" y="5291143"/>
            <a:ext cx="2509184" cy="936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91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LEVANTAMIENTO DEL NEGOCIO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7735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Levantamiento del negocio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¿Por qué lo necesitamos?</a:t>
            </a:r>
          </a:p>
          <a:p>
            <a:endParaRPr lang="es-CL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Obviamente no podemos, en este caso, recomendar la mejor ruta si no conocemos el contexto del sistema/organización.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19;p16" descr="Questions contorno">
            <a:extLst>
              <a:ext uri="{FF2B5EF4-FFF2-40B4-BE49-F238E27FC236}">
                <a16:creationId xmlns:a16="http://schemas.microsoft.com/office/drawing/2014/main" id="{5D9051D2-192E-8A44-BAD7-E4253511CB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3039" y="4960141"/>
            <a:ext cx="838577" cy="83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0;p16" descr="Customer review contorno">
            <a:extLst>
              <a:ext uri="{FF2B5EF4-FFF2-40B4-BE49-F238E27FC236}">
                <a16:creationId xmlns:a16="http://schemas.microsoft.com/office/drawing/2014/main" id="{6CFC1BC3-4319-234B-8425-EF5F1D559DE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6045" y="5277309"/>
            <a:ext cx="941872" cy="941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3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Consideraciones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Idealmente siempre apoyarse con gente no técnica (no es obligatorio, pero otorga una mirada distinta).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228;p17" descr="Thought contorno">
            <a:extLst>
              <a:ext uri="{FF2B5EF4-FFF2-40B4-BE49-F238E27FC236}">
                <a16:creationId xmlns:a16="http://schemas.microsoft.com/office/drawing/2014/main" id="{21BB01A5-B94B-EF47-9204-C6606F99EB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6385" y="4660058"/>
            <a:ext cx="1434889" cy="1434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02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ANÁLISIS DE LOS DATOS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6738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EC482F40-E311-DF43-BA91-D78569258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1995784"/>
            <a:ext cx="1147764" cy="895931"/>
          </a:xfrm>
        </p:spPr>
        <p:txBody>
          <a:bodyPr/>
          <a:lstStyle/>
          <a:p>
            <a:r>
              <a:rPr lang="es-ES_tradnl" dirty="0"/>
              <a:t>01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BD0C8319-BB83-E541-B7DF-20905BEBF5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43089" y="1995262"/>
            <a:ext cx="9653585" cy="894070"/>
          </a:xfrm>
        </p:spPr>
        <p:txBody>
          <a:bodyPr/>
          <a:lstStyle/>
          <a:p>
            <a:pPr fontAlgn="base"/>
            <a:r>
              <a:rPr lang="es-CL" sz="2400" dirty="0"/>
              <a:t>Análisis de un caso de Data </a:t>
            </a:r>
            <a:r>
              <a:rPr lang="es-CL" sz="2400" dirty="0" err="1"/>
              <a:t>Science</a:t>
            </a:r>
            <a:endParaRPr lang="es-CL" sz="2400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A1E96F1F-1463-1B4F-B8C2-7806423CACB2}"/>
              </a:ext>
            </a:extLst>
          </p:cNvPr>
          <p:cNvSpPr txBox="1">
            <a:spLocks/>
          </p:cNvSpPr>
          <p:nvPr/>
        </p:nvSpPr>
        <p:spPr>
          <a:xfrm>
            <a:off x="695324" y="1376138"/>
            <a:ext cx="10801350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Contenidos de la clase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280F63-AF24-0345-8A1A-3C3176C4B0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90852" y="3233507"/>
            <a:ext cx="5676899" cy="389008"/>
          </a:xfrm>
        </p:spPr>
        <p:txBody>
          <a:bodyPr/>
          <a:lstStyle/>
          <a:p>
            <a:r>
              <a:rPr lang="es-CL" dirty="0"/>
              <a:t>Problema (mismo caso)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DB914F-CD9B-7E45-B092-BAEDCBFC6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2138" y="3233507"/>
            <a:ext cx="1147764" cy="390985"/>
          </a:xfrm>
        </p:spPr>
        <p:txBody>
          <a:bodyPr/>
          <a:lstStyle/>
          <a:p>
            <a:r>
              <a:rPr lang="es-CL" sz="2800" dirty="0"/>
              <a:t>1.1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9051180-66DA-8942-94AC-4AB4A315B9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2138" y="3686261"/>
            <a:ext cx="1147764" cy="390986"/>
          </a:xfrm>
        </p:spPr>
        <p:txBody>
          <a:bodyPr/>
          <a:lstStyle/>
          <a:p>
            <a:r>
              <a:rPr lang="es-CL" sz="2800" dirty="0"/>
              <a:t>1.2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6000B157-E31D-9746-B014-D4C5ED3B9008}"/>
              </a:ext>
            </a:extLst>
          </p:cNvPr>
          <p:cNvSpPr txBox="1">
            <a:spLocks/>
          </p:cNvSpPr>
          <p:nvPr/>
        </p:nvSpPr>
        <p:spPr>
          <a:xfrm>
            <a:off x="3009902" y="3684284"/>
            <a:ext cx="5676899" cy="389008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Etapas del proyecto de Data Science</a:t>
            </a:r>
          </a:p>
        </p:txBody>
      </p:sp>
    </p:spTree>
    <p:extLst>
      <p:ext uri="{BB962C8B-B14F-4D97-AF65-F5344CB8AC3E}">
        <p14:creationId xmlns:p14="http://schemas.microsoft.com/office/powerpoint/2010/main" val="6061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Análisis de los datos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Discusión: ¿Por qué necesitamos analizar los datos?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43;p19" descr="Resultado de imagen para big data icon">
            <a:extLst>
              <a:ext uri="{FF2B5EF4-FFF2-40B4-BE49-F238E27FC236}">
                <a16:creationId xmlns:a16="http://schemas.microsoft.com/office/drawing/2014/main" id="{0FE5F8B5-77CE-7E44-B327-4C93DF131F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702" y="4704458"/>
            <a:ext cx="1266442" cy="1266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82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¿Por qué necesitamos analizar los datos?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Porque hay que revisar si tenemos los datos para cumplir con las exigencias del negocio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Porque es posible que los datos no estén tan “limpios” como lo requerimos.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Para interiorizarnos técnicamente en el negocio.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8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SELECCIÓN Y USO DE ALGORITMOS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32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¿Cuál es el mejor algoritmo?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La primera respuesta es “No lo sabemos”</a:t>
            </a:r>
          </a:p>
          <a:p>
            <a:endParaRPr lang="es-CL" sz="1600" dirty="0"/>
          </a:p>
          <a:p>
            <a:pPr lvl="1"/>
            <a:r>
              <a:rPr lang="es-CL" sz="2300" dirty="0"/>
              <a:t>	¿Entonces?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265;p22" descr="Help con relleno sólido">
            <a:extLst>
              <a:ext uri="{FF2B5EF4-FFF2-40B4-BE49-F238E27FC236}">
                <a16:creationId xmlns:a16="http://schemas.microsoft.com/office/drawing/2014/main" id="{EE30A15D-1464-E542-9274-A4F08D6C1A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4020" y="5051643"/>
            <a:ext cx="1043304" cy="10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6;p22" descr="Help con relleno sólido">
            <a:extLst>
              <a:ext uri="{FF2B5EF4-FFF2-40B4-BE49-F238E27FC236}">
                <a16:creationId xmlns:a16="http://schemas.microsoft.com/office/drawing/2014/main" id="{DB3444F8-C3A2-C54B-AED1-4C51EE812F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709" y="4798696"/>
            <a:ext cx="1043304" cy="1043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1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¿Cuál es el mejor algoritmo?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Primero hay que preguntarse si este tipo de problema alguien más ya lo ha resuelto</a:t>
            </a:r>
          </a:p>
          <a:p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Podría haber información sobre otros casos y cómo lo solucionaron (qué modelos usaron).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265;p22" descr="Help con relleno sólido">
            <a:extLst>
              <a:ext uri="{FF2B5EF4-FFF2-40B4-BE49-F238E27FC236}">
                <a16:creationId xmlns:a16="http://schemas.microsoft.com/office/drawing/2014/main" id="{EE30A15D-1464-E542-9274-A4F08D6C1A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4020" y="5051643"/>
            <a:ext cx="1043304" cy="10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6;p22" descr="Help con relleno sólido">
            <a:extLst>
              <a:ext uri="{FF2B5EF4-FFF2-40B4-BE49-F238E27FC236}">
                <a16:creationId xmlns:a16="http://schemas.microsoft.com/office/drawing/2014/main" id="{DB3444F8-C3A2-C54B-AED1-4C51EE812F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709" y="4798696"/>
            <a:ext cx="1043304" cy="1043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6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¿Cuál es el mejor algoritmo?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Luego, utilizar más de 1 algoritmo para aplicar y ver la efectividad.</a:t>
            </a:r>
          </a:p>
          <a:p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Para cada algoritmo, se debe seleccionar bien las variables a considerar.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9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¿Cuál es el mejor algoritmo?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Cada algoritmo puede requerir trabajo de limpieza extra.</a:t>
            </a:r>
          </a:p>
          <a:p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Es un proceso iterativo (nunca confiar en el primer modelo sin probar otros antes).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¿Cuál es el mejor algoritmo?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Puede ser: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El que de mayor precisión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El que tenga menor cantidad de falsos positivos.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O depende del negocio.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26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Selección del mejor algoritmo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Finalmente, seleccionamos el mejor algoritmo en consenso con el resto del equipo.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El mejor que funcione ahora y a futuro (pero no tanto).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4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CL" dirty="0"/>
              <a:t>ECNOLOGÍAS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97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PROBLEMA: CASO DE TRANSPORTE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182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¿Debemos seleccionar tecnologías?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Una sola respuesta: </a:t>
            </a:r>
            <a:r>
              <a:rPr lang="es-CL" sz="1600" b="1" dirty="0"/>
              <a:t>Sí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En caso que no haya un proyecto de Big Data detrás, toda la estimación de tecnologías y gestión de proyectos debe realizarse (clase anterior).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¿Y en caso que ya existan todas las tecnologías disponibles?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65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¿Debemos seleccionar tecnologías?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También…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Porque habrán librerías (en R, Python, etc.) que debemos utilizar dependiendo del algoritmo.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2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HABILITACIÓN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36076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Habilitación del modelo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No nos sirve un modelo que lo puedan ejecutar solamente un par de usuarios.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Necesitamos un modelo que pueda ser usado por varios usuarios, incluso aquellos que no sean técnicos.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45;p49" descr="Resultado de imagen para infrastructure tech icon">
            <a:extLst>
              <a:ext uri="{FF2B5EF4-FFF2-40B4-BE49-F238E27FC236}">
                <a16:creationId xmlns:a16="http://schemas.microsoft.com/office/drawing/2014/main" id="{D30F769F-5A17-DE4F-8679-F6EDEFAC1E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6893" y="4893619"/>
            <a:ext cx="1313873" cy="1273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09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Habilitación del modelo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Para ello, habilitamos un API/Servicio Web para consumir el modelo (enviar y recibir datos).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45;p49" descr="Resultado de imagen para infrastructure tech icon">
            <a:extLst>
              <a:ext uri="{FF2B5EF4-FFF2-40B4-BE49-F238E27FC236}">
                <a16:creationId xmlns:a16="http://schemas.microsoft.com/office/drawing/2014/main" id="{D30F769F-5A17-DE4F-8679-F6EDEFAC1E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6893" y="4893619"/>
            <a:ext cx="1313873" cy="1273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3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witter - Wikipedia, la enciclopedia libre">
            <a:extLst>
              <a:ext uri="{FF2B5EF4-FFF2-40B4-BE49-F238E27FC236}">
                <a16:creationId xmlns:a16="http://schemas.microsoft.com/office/drawing/2014/main" id="{90FBB855-486D-5290-EE49-E641E603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82" y="1422739"/>
            <a:ext cx="696897" cy="5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F1B53E-7B18-88D0-4B29-39C948DCB35B}"/>
              </a:ext>
            </a:extLst>
          </p:cNvPr>
          <p:cNvSpPr txBox="1"/>
          <p:nvPr/>
        </p:nvSpPr>
        <p:spPr>
          <a:xfrm>
            <a:off x="663604" y="2112885"/>
            <a:ext cx="1369382" cy="807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Perfil de sistema de transporte metropolitana</a:t>
            </a:r>
          </a:p>
        </p:txBody>
      </p:sp>
      <p:pic>
        <p:nvPicPr>
          <p:cNvPr id="1028" name="Picture 4" descr="Unidad Operativa de Control de Tránsito | Ministerio de Transportes y  Telecomunicaciones">
            <a:extLst>
              <a:ext uri="{FF2B5EF4-FFF2-40B4-BE49-F238E27FC236}">
                <a16:creationId xmlns:a16="http://schemas.microsoft.com/office/drawing/2014/main" id="{DD604B91-D990-CE1B-2D83-982ECC16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85" y="3285204"/>
            <a:ext cx="1174626" cy="52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Maps Platform | Google Developers">
            <a:extLst>
              <a:ext uri="{FF2B5EF4-FFF2-40B4-BE49-F238E27FC236}">
                <a16:creationId xmlns:a16="http://schemas.microsoft.com/office/drawing/2014/main" id="{0E68A3F1-306F-EC76-563B-AF869F96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9" y="4372669"/>
            <a:ext cx="772680" cy="77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atibilizar sistemas con los conectores de integración de Azure Logic  Apps - return(GiS);">
            <a:extLst>
              <a:ext uri="{FF2B5EF4-FFF2-40B4-BE49-F238E27FC236}">
                <a16:creationId xmlns:a16="http://schemas.microsoft.com/office/drawing/2014/main" id="{8D27E1B2-F1CD-ED22-2500-186F0F4CC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816" y="1709338"/>
            <a:ext cx="1191457" cy="62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C165DAE-9E6B-ED42-ACDC-BD994D0A5399}"/>
              </a:ext>
            </a:extLst>
          </p:cNvPr>
          <p:cNvSpPr txBox="1"/>
          <p:nvPr/>
        </p:nvSpPr>
        <p:spPr>
          <a:xfrm>
            <a:off x="3251816" y="2516457"/>
            <a:ext cx="136938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Azure </a:t>
            </a:r>
            <a:r>
              <a:rPr lang="es-CL" sz="1100" b="0" dirty="0" err="1"/>
              <a:t>Logic</a:t>
            </a:r>
            <a:r>
              <a:rPr lang="es-CL" sz="1100" b="0" dirty="0"/>
              <a:t> Apps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DF2D543-7DE7-127C-0F66-2D50D3640788}"/>
              </a:ext>
            </a:extLst>
          </p:cNvPr>
          <p:cNvCxnSpPr>
            <a:endCxn id="1032" idx="1"/>
          </p:cNvCxnSpPr>
          <p:nvPr/>
        </p:nvCxnSpPr>
        <p:spPr>
          <a:xfrm>
            <a:off x="1933111" y="1709338"/>
            <a:ext cx="1318705" cy="312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R (programming language) - Wikipedia">
            <a:extLst>
              <a:ext uri="{FF2B5EF4-FFF2-40B4-BE49-F238E27FC236}">
                <a16:creationId xmlns:a16="http://schemas.microsoft.com/office/drawing/2014/main" id="{12B86DD9-E08B-8AB5-8B11-23B47B50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41" y="3648723"/>
            <a:ext cx="814110" cy="6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CD9321-5ED3-E2DE-5AC1-9483D102AE3E}"/>
              </a:ext>
            </a:extLst>
          </p:cNvPr>
          <p:cNvSpPr txBox="1"/>
          <p:nvPr/>
        </p:nvSpPr>
        <p:spPr>
          <a:xfrm>
            <a:off x="2991775" y="4372669"/>
            <a:ext cx="1766655" cy="525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Programas de extracción desarrollados en R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1618490-EF4B-2A70-2238-C30C2B588A4F}"/>
              </a:ext>
            </a:extLst>
          </p:cNvPr>
          <p:cNvCxnSpPr/>
          <p:nvPr/>
        </p:nvCxnSpPr>
        <p:spPr>
          <a:xfrm>
            <a:off x="2157274" y="3568823"/>
            <a:ext cx="1094542" cy="23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F1B6573-96BA-E1DA-18F8-9985EE8D59D8}"/>
              </a:ext>
            </a:extLst>
          </p:cNvPr>
          <p:cNvCxnSpPr/>
          <p:nvPr/>
        </p:nvCxnSpPr>
        <p:spPr>
          <a:xfrm flipV="1">
            <a:off x="2032986" y="4101483"/>
            <a:ext cx="1218830" cy="52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Microsoft Azure Data Lake Storage Gen2 Hierarchical Namespace - Hot GRS - I  - AAD-55602 - -">
            <a:extLst>
              <a:ext uri="{FF2B5EF4-FFF2-40B4-BE49-F238E27FC236}">
                <a16:creationId xmlns:a16="http://schemas.microsoft.com/office/drawing/2014/main" id="{BDB7C105-BAAA-F3A4-75CF-2D06DB38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018" y="2739088"/>
            <a:ext cx="1126247" cy="80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D18FA38-0A35-0988-DAAE-7CA2C6632D1D}"/>
              </a:ext>
            </a:extLst>
          </p:cNvPr>
          <p:cNvSpPr txBox="1"/>
          <p:nvPr/>
        </p:nvSpPr>
        <p:spPr>
          <a:xfrm>
            <a:off x="5411309" y="3554385"/>
            <a:ext cx="136938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Azure Data Lake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2FC0162-394C-DE6D-D97A-851737780DFA}"/>
              </a:ext>
            </a:extLst>
          </p:cNvPr>
          <p:cNvCxnSpPr>
            <a:stCxn id="1032" idx="3"/>
            <a:endCxn id="1036" idx="1"/>
          </p:cNvCxnSpPr>
          <p:nvPr/>
        </p:nvCxnSpPr>
        <p:spPr>
          <a:xfrm>
            <a:off x="4443273" y="2022096"/>
            <a:ext cx="934745" cy="112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17605F0-A30F-905A-D11A-39A44B23010D}"/>
              </a:ext>
            </a:extLst>
          </p:cNvPr>
          <p:cNvCxnSpPr>
            <a:stCxn id="1034" idx="3"/>
            <a:endCxn id="1036" idx="1"/>
          </p:cNvCxnSpPr>
          <p:nvPr/>
        </p:nvCxnSpPr>
        <p:spPr>
          <a:xfrm flipV="1">
            <a:off x="4154751" y="3142660"/>
            <a:ext cx="1223267" cy="821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Databricks · GitHub">
            <a:extLst>
              <a:ext uri="{FF2B5EF4-FFF2-40B4-BE49-F238E27FC236}">
                <a16:creationId xmlns:a16="http://schemas.microsoft.com/office/drawing/2014/main" id="{CCB23C85-5F0B-D341-8751-68A0D788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96" y="1516728"/>
            <a:ext cx="958418" cy="95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47CD00E-7641-54C2-FE2E-6CEFC02B0DD3}"/>
              </a:ext>
            </a:extLst>
          </p:cNvPr>
          <p:cNvCxnSpPr>
            <a:stCxn id="1036" idx="3"/>
            <a:endCxn id="1038" idx="1"/>
          </p:cNvCxnSpPr>
          <p:nvPr/>
        </p:nvCxnSpPr>
        <p:spPr>
          <a:xfrm flipV="1">
            <a:off x="6504265" y="1995937"/>
            <a:ext cx="804831" cy="11467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79DADD-2C90-DB0E-12A0-8197428D4148}"/>
              </a:ext>
            </a:extLst>
          </p:cNvPr>
          <p:cNvSpPr txBox="1"/>
          <p:nvPr/>
        </p:nvSpPr>
        <p:spPr>
          <a:xfrm>
            <a:off x="7206078" y="2477712"/>
            <a:ext cx="136938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Azure </a:t>
            </a:r>
            <a:r>
              <a:rPr lang="es-CL" sz="1100" b="0" dirty="0" err="1"/>
              <a:t>Databricks</a:t>
            </a:r>
            <a:endParaRPr lang="es-CL" sz="1100" b="0" dirty="0"/>
          </a:p>
        </p:txBody>
      </p:sp>
      <p:pic>
        <p:nvPicPr>
          <p:cNvPr id="1040" name="Picture 16" descr="Azure Machine Learning: a complete toolbox for AI?">
            <a:extLst>
              <a:ext uri="{FF2B5EF4-FFF2-40B4-BE49-F238E27FC236}">
                <a16:creationId xmlns:a16="http://schemas.microsoft.com/office/drawing/2014/main" id="{95C66B2D-D676-24A3-9BB6-DACB6D92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078" y="3621869"/>
            <a:ext cx="1398762" cy="7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F6B67FE7-DB60-FA18-2069-76C50A0FFBA2}"/>
              </a:ext>
            </a:extLst>
          </p:cNvPr>
          <p:cNvSpPr txBox="1"/>
          <p:nvPr/>
        </p:nvSpPr>
        <p:spPr>
          <a:xfrm>
            <a:off x="6986726" y="4392290"/>
            <a:ext cx="169175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Azure Machine </a:t>
            </a:r>
            <a:r>
              <a:rPr lang="es-CL" sz="1100" b="0" dirty="0" err="1"/>
              <a:t>Learning</a:t>
            </a:r>
            <a:endParaRPr lang="es-CL" sz="1100" b="0" dirty="0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D0D9723-836F-7D61-2FFC-CD247F56927D}"/>
              </a:ext>
            </a:extLst>
          </p:cNvPr>
          <p:cNvCxnSpPr>
            <a:endCxn id="1040" idx="1"/>
          </p:cNvCxnSpPr>
          <p:nvPr/>
        </p:nvCxnSpPr>
        <p:spPr>
          <a:xfrm>
            <a:off x="6376391" y="3285204"/>
            <a:ext cx="829687" cy="70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F1AA4FAF-2F50-F7E2-560C-9C291E78B2FF}"/>
              </a:ext>
            </a:extLst>
          </p:cNvPr>
          <p:cNvCxnSpPr>
            <a:stCxn id="1040" idx="3"/>
          </p:cNvCxnSpPr>
          <p:nvPr/>
        </p:nvCxnSpPr>
        <p:spPr>
          <a:xfrm flipV="1">
            <a:off x="8604840" y="3964201"/>
            <a:ext cx="1227178" cy="24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R (programming language) - Wikipedia">
            <a:extLst>
              <a:ext uri="{FF2B5EF4-FFF2-40B4-BE49-F238E27FC236}">
                <a16:creationId xmlns:a16="http://schemas.microsoft.com/office/drawing/2014/main" id="{ADE0D5D3-BEBC-677C-FD62-24897C5BE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168" y="3648723"/>
            <a:ext cx="814110" cy="6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CuadroTexto 1023">
            <a:extLst>
              <a:ext uri="{FF2B5EF4-FFF2-40B4-BE49-F238E27FC236}">
                <a16:creationId xmlns:a16="http://schemas.microsoft.com/office/drawing/2014/main" id="{3FBC18F7-DFAD-B54A-2061-5CBADF2D62ED}"/>
              </a:ext>
            </a:extLst>
          </p:cNvPr>
          <p:cNvSpPr txBox="1"/>
          <p:nvPr/>
        </p:nvSpPr>
        <p:spPr>
          <a:xfrm>
            <a:off x="9790958" y="4311073"/>
            <a:ext cx="136938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Servicio Web</a:t>
            </a:r>
          </a:p>
        </p:txBody>
      </p:sp>
    </p:spTree>
    <p:extLst>
      <p:ext uri="{BB962C8B-B14F-4D97-AF65-F5344CB8AC3E}">
        <p14:creationId xmlns:p14="http://schemas.microsoft.com/office/powerpoint/2010/main" val="14446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witter - Wikipedia, la enciclopedia libre">
            <a:extLst>
              <a:ext uri="{FF2B5EF4-FFF2-40B4-BE49-F238E27FC236}">
                <a16:creationId xmlns:a16="http://schemas.microsoft.com/office/drawing/2014/main" id="{90FBB855-486D-5290-EE49-E641E603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82" y="1422739"/>
            <a:ext cx="696897" cy="5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F1B53E-7B18-88D0-4B29-39C948DCB35B}"/>
              </a:ext>
            </a:extLst>
          </p:cNvPr>
          <p:cNvSpPr txBox="1"/>
          <p:nvPr/>
        </p:nvSpPr>
        <p:spPr>
          <a:xfrm>
            <a:off x="663604" y="2112885"/>
            <a:ext cx="1369382" cy="807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Perfil de sistema de transporte metropolitana</a:t>
            </a:r>
          </a:p>
        </p:txBody>
      </p:sp>
      <p:pic>
        <p:nvPicPr>
          <p:cNvPr id="1028" name="Picture 4" descr="Unidad Operativa de Control de Tránsito | Ministerio de Transportes y  Telecomunicaciones">
            <a:extLst>
              <a:ext uri="{FF2B5EF4-FFF2-40B4-BE49-F238E27FC236}">
                <a16:creationId xmlns:a16="http://schemas.microsoft.com/office/drawing/2014/main" id="{DD604B91-D990-CE1B-2D83-982ECC16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85" y="3285204"/>
            <a:ext cx="1174626" cy="52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Maps Platform | Google Developers">
            <a:extLst>
              <a:ext uri="{FF2B5EF4-FFF2-40B4-BE49-F238E27FC236}">
                <a16:creationId xmlns:a16="http://schemas.microsoft.com/office/drawing/2014/main" id="{0E68A3F1-306F-EC76-563B-AF869F96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9" y="4372669"/>
            <a:ext cx="772680" cy="77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atibilizar sistemas con los conectores de integración de Azure Logic  Apps - return(GiS);">
            <a:extLst>
              <a:ext uri="{FF2B5EF4-FFF2-40B4-BE49-F238E27FC236}">
                <a16:creationId xmlns:a16="http://schemas.microsoft.com/office/drawing/2014/main" id="{8D27E1B2-F1CD-ED22-2500-186F0F4CC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816" y="1709338"/>
            <a:ext cx="1191457" cy="62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C165DAE-9E6B-ED42-ACDC-BD994D0A5399}"/>
              </a:ext>
            </a:extLst>
          </p:cNvPr>
          <p:cNvSpPr txBox="1"/>
          <p:nvPr/>
        </p:nvSpPr>
        <p:spPr>
          <a:xfrm>
            <a:off x="3251816" y="2516457"/>
            <a:ext cx="136938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Azure </a:t>
            </a:r>
            <a:r>
              <a:rPr lang="es-CL" sz="1100" b="0" dirty="0" err="1"/>
              <a:t>Logic</a:t>
            </a:r>
            <a:r>
              <a:rPr lang="es-CL" sz="1100" b="0" dirty="0"/>
              <a:t> Apps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DF2D543-7DE7-127C-0F66-2D50D3640788}"/>
              </a:ext>
            </a:extLst>
          </p:cNvPr>
          <p:cNvCxnSpPr>
            <a:endCxn id="1032" idx="1"/>
          </p:cNvCxnSpPr>
          <p:nvPr/>
        </p:nvCxnSpPr>
        <p:spPr>
          <a:xfrm>
            <a:off x="1933111" y="1709338"/>
            <a:ext cx="1318705" cy="312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R (programming language) - Wikipedia">
            <a:extLst>
              <a:ext uri="{FF2B5EF4-FFF2-40B4-BE49-F238E27FC236}">
                <a16:creationId xmlns:a16="http://schemas.microsoft.com/office/drawing/2014/main" id="{12B86DD9-E08B-8AB5-8B11-23B47B50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41" y="3648723"/>
            <a:ext cx="814110" cy="6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CD9321-5ED3-E2DE-5AC1-9483D102AE3E}"/>
              </a:ext>
            </a:extLst>
          </p:cNvPr>
          <p:cNvSpPr txBox="1"/>
          <p:nvPr/>
        </p:nvSpPr>
        <p:spPr>
          <a:xfrm>
            <a:off x="2991775" y="4372669"/>
            <a:ext cx="1766655" cy="525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Programas de extracción desarrollados en R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1618490-EF4B-2A70-2238-C30C2B588A4F}"/>
              </a:ext>
            </a:extLst>
          </p:cNvPr>
          <p:cNvCxnSpPr/>
          <p:nvPr/>
        </p:nvCxnSpPr>
        <p:spPr>
          <a:xfrm>
            <a:off x="2157274" y="3568823"/>
            <a:ext cx="1094542" cy="23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F1B6573-96BA-E1DA-18F8-9985EE8D59D8}"/>
              </a:ext>
            </a:extLst>
          </p:cNvPr>
          <p:cNvCxnSpPr/>
          <p:nvPr/>
        </p:nvCxnSpPr>
        <p:spPr>
          <a:xfrm flipV="1">
            <a:off x="2032986" y="4101483"/>
            <a:ext cx="1218830" cy="52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Microsoft Azure Data Lake Storage Gen2 Hierarchical Namespace - Hot GRS - I  - AAD-55602 - -">
            <a:extLst>
              <a:ext uri="{FF2B5EF4-FFF2-40B4-BE49-F238E27FC236}">
                <a16:creationId xmlns:a16="http://schemas.microsoft.com/office/drawing/2014/main" id="{BDB7C105-BAAA-F3A4-75CF-2D06DB38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018" y="2739088"/>
            <a:ext cx="1126247" cy="80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D18FA38-0A35-0988-DAAE-7CA2C6632D1D}"/>
              </a:ext>
            </a:extLst>
          </p:cNvPr>
          <p:cNvSpPr txBox="1"/>
          <p:nvPr/>
        </p:nvSpPr>
        <p:spPr>
          <a:xfrm>
            <a:off x="5411309" y="3554385"/>
            <a:ext cx="136938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Azure Data Lake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2FC0162-394C-DE6D-D97A-851737780DFA}"/>
              </a:ext>
            </a:extLst>
          </p:cNvPr>
          <p:cNvCxnSpPr>
            <a:stCxn id="1032" idx="3"/>
            <a:endCxn id="1036" idx="1"/>
          </p:cNvCxnSpPr>
          <p:nvPr/>
        </p:nvCxnSpPr>
        <p:spPr>
          <a:xfrm>
            <a:off x="4443273" y="2022096"/>
            <a:ext cx="934745" cy="112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17605F0-A30F-905A-D11A-39A44B23010D}"/>
              </a:ext>
            </a:extLst>
          </p:cNvPr>
          <p:cNvCxnSpPr>
            <a:stCxn id="1034" idx="3"/>
            <a:endCxn id="1036" idx="1"/>
          </p:cNvCxnSpPr>
          <p:nvPr/>
        </p:nvCxnSpPr>
        <p:spPr>
          <a:xfrm flipV="1">
            <a:off x="4154751" y="3142660"/>
            <a:ext cx="1223267" cy="821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Databricks · GitHub">
            <a:extLst>
              <a:ext uri="{FF2B5EF4-FFF2-40B4-BE49-F238E27FC236}">
                <a16:creationId xmlns:a16="http://schemas.microsoft.com/office/drawing/2014/main" id="{CCB23C85-5F0B-D341-8751-68A0D788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142" y="2690305"/>
            <a:ext cx="958418" cy="95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47CD00E-7641-54C2-FE2E-6CEFC02B0DD3}"/>
              </a:ext>
            </a:extLst>
          </p:cNvPr>
          <p:cNvCxnSpPr>
            <a:stCxn id="1036" idx="3"/>
            <a:endCxn id="1038" idx="1"/>
          </p:cNvCxnSpPr>
          <p:nvPr/>
        </p:nvCxnSpPr>
        <p:spPr>
          <a:xfrm>
            <a:off x="6504265" y="3142660"/>
            <a:ext cx="946877" cy="26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79DADD-2C90-DB0E-12A0-8197428D4148}"/>
              </a:ext>
            </a:extLst>
          </p:cNvPr>
          <p:cNvSpPr txBox="1"/>
          <p:nvPr/>
        </p:nvSpPr>
        <p:spPr>
          <a:xfrm>
            <a:off x="7299373" y="3546232"/>
            <a:ext cx="136938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Azure </a:t>
            </a:r>
            <a:r>
              <a:rPr lang="es-CL" sz="1100" b="0" dirty="0" err="1"/>
              <a:t>Databricks</a:t>
            </a:r>
            <a:endParaRPr lang="es-CL" sz="1100" b="0" dirty="0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F1AA4FAF-2F50-F7E2-560C-9C291E78B2FF}"/>
              </a:ext>
            </a:extLst>
          </p:cNvPr>
          <p:cNvCxnSpPr/>
          <p:nvPr/>
        </p:nvCxnSpPr>
        <p:spPr>
          <a:xfrm flipV="1">
            <a:off x="8668755" y="3169514"/>
            <a:ext cx="1227178" cy="24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0" descr="R (programming language) - Wikipedia">
            <a:extLst>
              <a:ext uri="{FF2B5EF4-FFF2-40B4-BE49-F238E27FC236}">
                <a16:creationId xmlns:a16="http://schemas.microsoft.com/office/drawing/2014/main" id="{4F57E099-D5EE-34BD-183A-8E69C6FA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629" y="2915275"/>
            <a:ext cx="814110" cy="6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A785BD5-7C2D-704D-819A-136D950F9176}"/>
              </a:ext>
            </a:extLst>
          </p:cNvPr>
          <p:cNvSpPr txBox="1"/>
          <p:nvPr/>
        </p:nvSpPr>
        <p:spPr>
          <a:xfrm>
            <a:off x="9905419" y="3577625"/>
            <a:ext cx="136938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Servicio Web</a:t>
            </a:r>
          </a:p>
        </p:txBody>
      </p:sp>
    </p:spTree>
    <p:extLst>
      <p:ext uri="{BB962C8B-B14F-4D97-AF65-F5344CB8AC3E}">
        <p14:creationId xmlns:p14="http://schemas.microsoft.com/office/powerpoint/2010/main" val="263696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witter - Wikipedia, la enciclopedia libre">
            <a:extLst>
              <a:ext uri="{FF2B5EF4-FFF2-40B4-BE49-F238E27FC236}">
                <a16:creationId xmlns:a16="http://schemas.microsoft.com/office/drawing/2014/main" id="{90FBB855-486D-5290-EE49-E641E603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82" y="1422739"/>
            <a:ext cx="696897" cy="5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7F1B53E-7B18-88D0-4B29-39C948DCB35B}"/>
              </a:ext>
            </a:extLst>
          </p:cNvPr>
          <p:cNvSpPr txBox="1"/>
          <p:nvPr/>
        </p:nvSpPr>
        <p:spPr>
          <a:xfrm>
            <a:off x="663604" y="2112885"/>
            <a:ext cx="1369382" cy="807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Perfil de sistema de transporte metropolitana</a:t>
            </a:r>
          </a:p>
        </p:txBody>
      </p:sp>
      <p:pic>
        <p:nvPicPr>
          <p:cNvPr id="1028" name="Picture 4" descr="Unidad Operativa de Control de Tránsito | Ministerio de Transportes y  Telecomunicaciones">
            <a:extLst>
              <a:ext uri="{FF2B5EF4-FFF2-40B4-BE49-F238E27FC236}">
                <a16:creationId xmlns:a16="http://schemas.microsoft.com/office/drawing/2014/main" id="{DD604B91-D990-CE1B-2D83-982ECC16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85" y="3285204"/>
            <a:ext cx="1174626" cy="52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Maps Platform | Google Developers">
            <a:extLst>
              <a:ext uri="{FF2B5EF4-FFF2-40B4-BE49-F238E27FC236}">
                <a16:creationId xmlns:a16="http://schemas.microsoft.com/office/drawing/2014/main" id="{0E68A3F1-306F-EC76-563B-AF869F96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9" y="4372669"/>
            <a:ext cx="772680" cy="77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atibilizar sistemas con los conectores de integración de Azure Logic  Apps - return(GiS);">
            <a:extLst>
              <a:ext uri="{FF2B5EF4-FFF2-40B4-BE49-F238E27FC236}">
                <a16:creationId xmlns:a16="http://schemas.microsoft.com/office/drawing/2014/main" id="{8D27E1B2-F1CD-ED22-2500-186F0F4CC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816" y="1709338"/>
            <a:ext cx="1191457" cy="62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C165DAE-9E6B-ED42-ACDC-BD994D0A5399}"/>
              </a:ext>
            </a:extLst>
          </p:cNvPr>
          <p:cNvSpPr txBox="1"/>
          <p:nvPr/>
        </p:nvSpPr>
        <p:spPr>
          <a:xfrm>
            <a:off x="3251816" y="2516457"/>
            <a:ext cx="136938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Azure </a:t>
            </a:r>
            <a:r>
              <a:rPr lang="es-CL" sz="1100" b="0" dirty="0" err="1"/>
              <a:t>Logic</a:t>
            </a:r>
            <a:r>
              <a:rPr lang="es-CL" sz="1100" b="0" dirty="0"/>
              <a:t> Apps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DF2D543-7DE7-127C-0F66-2D50D3640788}"/>
              </a:ext>
            </a:extLst>
          </p:cNvPr>
          <p:cNvCxnSpPr>
            <a:endCxn id="1032" idx="1"/>
          </p:cNvCxnSpPr>
          <p:nvPr/>
        </p:nvCxnSpPr>
        <p:spPr>
          <a:xfrm>
            <a:off x="1933111" y="1709338"/>
            <a:ext cx="1318705" cy="312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R (programming language) - Wikipedia">
            <a:extLst>
              <a:ext uri="{FF2B5EF4-FFF2-40B4-BE49-F238E27FC236}">
                <a16:creationId xmlns:a16="http://schemas.microsoft.com/office/drawing/2014/main" id="{12B86DD9-E08B-8AB5-8B11-23B47B50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41" y="3648723"/>
            <a:ext cx="814110" cy="6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CD9321-5ED3-E2DE-5AC1-9483D102AE3E}"/>
              </a:ext>
            </a:extLst>
          </p:cNvPr>
          <p:cNvSpPr txBox="1"/>
          <p:nvPr/>
        </p:nvSpPr>
        <p:spPr>
          <a:xfrm>
            <a:off x="2991775" y="4372669"/>
            <a:ext cx="1766655" cy="525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Programas de extracción desarrollados en R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1618490-EF4B-2A70-2238-C30C2B588A4F}"/>
              </a:ext>
            </a:extLst>
          </p:cNvPr>
          <p:cNvCxnSpPr/>
          <p:nvPr/>
        </p:nvCxnSpPr>
        <p:spPr>
          <a:xfrm>
            <a:off x="2157274" y="3568823"/>
            <a:ext cx="1094542" cy="23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F1B6573-96BA-E1DA-18F8-9985EE8D59D8}"/>
              </a:ext>
            </a:extLst>
          </p:cNvPr>
          <p:cNvCxnSpPr/>
          <p:nvPr/>
        </p:nvCxnSpPr>
        <p:spPr>
          <a:xfrm flipV="1">
            <a:off x="2032986" y="4101483"/>
            <a:ext cx="1218830" cy="52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Microsoft Azure Data Lake Storage Gen2 Hierarchical Namespace - Hot GRS - I  - AAD-55602 - -">
            <a:extLst>
              <a:ext uri="{FF2B5EF4-FFF2-40B4-BE49-F238E27FC236}">
                <a16:creationId xmlns:a16="http://schemas.microsoft.com/office/drawing/2014/main" id="{BDB7C105-BAAA-F3A4-75CF-2D06DB38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018" y="2739088"/>
            <a:ext cx="1126247" cy="80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D18FA38-0A35-0988-DAAE-7CA2C6632D1D}"/>
              </a:ext>
            </a:extLst>
          </p:cNvPr>
          <p:cNvSpPr txBox="1"/>
          <p:nvPr/>
        </p:nvSpPr>
        <p:spPr>
          <a:xfrm>
            <a:off x="5411309" y="3554385"/>
            <a:ext cx="136938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Azure Data Lake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2FC0162-394C-DE6D-D97A-851737780DFA}"/>
              </a:ext>
            </a:extLst>
          </p:cNvPr>
          <p:cNvCxnSpPr>
            <a:stCxn id="1032" idx="3"/>
            <a:endCxn id="1036" idx="1"/>
          </p:cNvCxnSpPr>
          <p:nvPr/>
        </p:nvCxnSpPr>
        <p:spPr>
          <a:xfrm>
            <a:off x="4443273" y="2022096"/>
            <a:ext cx="934745" cy="112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17605F0-A30F-905A-D11A-39A44B23010D}"/>
              </a:ext>
            </a:extLst>
          </p:cNvPr>
          <p:cNvCxnSpPr>
            <a:stCxn id="1034" idx="3"/>
            <a:endCxn id="1036" idx="1"/>
          </p:cNvCxnSpPr>
          <p:nvPr/>
        </p:nvCxnSpPr>
        <p:spPr>
          <a:xfrm flipV="1">
            <a:off x="4154751" y="3142660"/>
            <a:ext cx="1223267" cy="821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Databricks · GitHub">
            <a:extLst>
              <a:ext uri="{FF2B5EF4-FFF2-40B4-BE49-F238E27FC236}">
                <a16:creationId xmlns:a16="http://schemas.microsoft.com/office/drawing/2014/main" id="{CCB23C85-5F0B-D341-8751-68A0D788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96" y="1516728"/>
            <a:ext cx="958418" cy="95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47CD00E-7641-54C2-FE2E-6CEFC02B0DD3}"/>
              </a:ext>
            </a:extLst>
          </p:cNvPr>
          <p:cNvCxnSpPr>
            <a:stCxn id="1036" idx="3"/>
            <a:endCxn id="1038" idx="1"/>
          </p:cNvCxnSpPr>
          <p:nvPr/>
        </p:nvCxnSpPr>
        <p:spPr>
          <a:xfrm flipV="1">
            <a:off x="6504265" y="1995937"/>
            <a:ext cx="804831" cy="11467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79DADD-2C90-DB0E-12A0-8197428D4148}"/>
              </a:ext>
            </a:extLst>
          </p:cNvPr>
          <p:cNvSpPr txBox="1"/>
          <p:nvPr/>
        </p:nvSpPr>
        <p:spPr>
          <a:xfrm>
            <a:off x="7206078" y="2477712"/>
            <a:ext cx="136938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Azure </a:t>
            </a:r>
            <a:r>
              <a:rPr lang="es-CL" sz="1100" b="0" dirty="0" err="1"/>
              <a:t>Databricks</a:t>
            </a:r>
            <a:endParaRPr lang="es-CL" sz="1100" b="0" dirty="0"/>
          </a:p>
        </p:txBody>
      </p:sp>
      <p:pic>
        <p:nvPicPr>
          <p:cNvPr id="1040" name="Picture 16" descr="Azure Machine Learning: a complete toolbox for AI?">
            <a:extLst>
              <a:ext uri="{FF2B5EF4-FFF2-40B4-BE49-F238E27FC236}">
                <a16:creationId xmlns:a16="http://schemas.microsoft.com/office/drawing/2014/main" id="{95C66B2D-D676-24A3-9BB6-DACB6D92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078" y="3621869"/>
            <a:ext cx="1398762" cy="7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F6B67FE7-DB60-FA18-2069-76C50A0FFBA2}"/>
              </a:ext>
            </a:extLst>
          </p:cNvPr>
          <p:cNvSpPr txBox="1"/>
          <p:nvPr/>
        </p:nvSpPr>
        <p:spPr>
          <a:xfrm>
            <a:off x="6986726" y="4392290"/>
            <a:ext cx="1691752" cy="525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Azure Machine </a:t>
            </a:r>
            <a:r>
              <a:rPr lang="es-CL" sz="1100" b="0" dirty="0" err="1"/>
              <a:t>Learning</a:t>
            </a:r>
            <a:endParaRPr lang="es-CL" sz="1100" b="0" dirty="0"/>
          </a:p>
          <a:p>
            <a:pPr algn="l">
              <a:lnSpc>
                <a:spcPts val="2200"/>
              </a:lnSpc>
            </a:pPr>
            <a:r>
              <a:rPr lang="es-CL" sz="1100" dirty="0"/>
              <a:t>(desarrollo modelo)</a:t>
            </a:r>
            <a:endParaRPr lang="es-CL" sz="1100" b="0" dirty="0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D0D9723-836F-7D61-2FFC-CD247F56927D}"/>
              </a:ext>
            </a:extLst>
          </p:cNvPr>
          <p:cNvCxnSpPr>
            <a:endCxn id="1040" idx="1"/>
          </p:cNvCxnSpPr>
          <p:nvPr/>
        </p:nvCxnSpPr>
        <p:spPr>
          <a:xfrm>
            <a:off x="6376391" y="3285204"/>
            <a:ext cx="829687" cy="70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F1AA4FAF-2F50-F7E2-560C-9C291E78B2FF}"/>
              </a:ext>
            </a:extLst>
          </p:cNvPr>
          <p:cNvCxnSpPr>
            <a:cxnSpLocks/>
            <a:stCxn id="1040" idx="3"/>
          </p:cNvCxnSpPr>
          <p:nvPr/>
        </p:nvCxnSpPr>
        <p:spPr>
          <a:xfrm>
            <a:off x="8604840" y="3989044"/>
            <a:ext cx="636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achine learning - Free education icons">
            <a:extLst>
              <a:ext uri="{FF2B5EF4-FFF2-40B4-BE49-F238E27FC236}">
                <a16:creationId xmlns:a16="http://schemas.microsoft.com/office/drawing/2014/main" id="{8DFDC4A2-E967-FDA2-400A-0B3357FE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592" y="3521150"/>
            <a:ext cx="886102" cy="88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DF37D928-62E6-01D4-EBDF-346742E6D50C}"/>
              </a:ext>
            </a:extLst>
          </p:cNvPr>
          <p:cNvCxnSpPr>
            <a:cxnSpLocks/>
          </p:cNvCxnSpPr>
          <p:nvPr/>
        </p:nvCxnSpPr>
        <p:spPr>
          <a:xfrm>
            <a:off x="10638037" y="3797272"/>
            <a:ext cx="316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14DF586-EFED-49D6-E385-2F40947EEEC1}"/>
              </a:ext>
            </a:extLst>
          </p:cNvPr>
          <p:cNvSpPr txBox="1"/>
          <p:nvPr/>
        </p:nvSpPr>
        <p:spPr>
          <a:xfrm>
            <a:off x="9384159" y="4382379"/>
            <a:ext cx="1691752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CL" sz="1100" b="0" dirty="0"/>
              <a:t>Exportar modelo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6B1739-726D-B67F-26FB-A707F3DEE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464" y="3364209"/>
            <a:ext cx="886102" cy="88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0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6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/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EL MISMO CASO, DESDE OTRA PERSPECTIVA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5273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Usted es líder de científicos de datos en una nueva empresa que acaba de diseñar una aplicación móvil para orientar a sus usuarios a llegar más rápidos a sus destinos, ya sea que viajen en auto, bicicleta o caminando.</a:t>
            </a:r>
          </a:p>
        </p:txBody>
      </p:sp>
    </p:spTree>
    <p:extLst>
      <p:ext uri="{BB962C8B-B14F-4D97-AF65-F5344CB8AC3E}">
        <p14:creationId xmlns:p14="http://schemas.microsoft.com/office/powerpoint/2010/main" val="372939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Debe considerar todas las variables que puedan incidir en el trayecto, como la cantidad de automóviles circulando, el horario, cortes de ruta, etc.</a:t>
            </a:r>
          </a:p>
        </p:txBody>
      </p:sp>
      <p:pic>
        <p:nvPicPr>
          <p:cNvPr id="6" name="Google Shape;127;p5" descr="Resultado de imagen para waze">
            <a:extLst>
              <a:ext uri="{FF2B5EF4-FFF2-40B4-BE49-F238E27FC236}">
                <a16:creationId xmlns:a16="http://schemas.microsoft.com/office/drawing/2014/main" id="{4056810B-4C6F-234D-AB8B-750B6E44CE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6841" y="4321131"/>
            <a:ext cx="1939835" cy="1763486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66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Además de rescatar los datos lo más rápido posible, también debe entregarle al usuario la información en tiempo real.</a:t>
            </a:r>
          </a:p>
        </p:txBody>
      </p:sp>
      <p:pic>
        <p:nvPicPr>
          <p:cNvPr id="6" name="Google Shape;127;p5" descr="Resultado de imagen para waze">
            <a:extLst>
              <a:ext uri="{FF2B5EF4-FFF2-40B4-BE49-F238E27FC236}">
                <a16:creationId xmlns:a16="http://schemas.microsoft.com/office/drawing/2014/main" id="{4056810B-4C6F-234D-AB8B-750B6E44CE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6841" y="4321131"/>
            <a:ext cx="1939835" cy="1763486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05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Y debe ser un sistema escalable, en caso que la aplicación pueda hacer otras cosas (como entregar publicidad) y en caso que aparezcan nuevas variables para medir el tráfico y ruta.</a:t>
            </a:r>
          </a:p>
        </p:txBody>
      </p:sp>
      <p:pic>
        <p:nvPicPr>
          <p:cNvPr id="6" name="Google Shape;127;p5" descr="Resultado de imagen para waze">
            <a:extLst>
              <a:ext uri="{FF2B5EF4-FFF2-40B4-BE49-F238E27FC236}">
                <a16:creationId xmlns:a16="http://schemas.microsoft.com/office/drawing/2014/main" id="{4056810B-4C6F-234D-AB8B-750B6E44CE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6841" y="4321131"/>
            <a:ext cx="1939835" cy="1763486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245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Usted debe analizar los datos para generar un modelo con la mejor ruta, y se le pide estructurar las etapas del proyecto.</a:t>
            </a:r>
          </a:p>
        </p:txBody>
      </p:sp>
      <p:pic>
        <p:nvPicPr>
          <p:cNvPr id="6" name="Google Shape;127;p5" descr="Resultado de imagen para waze">
            <a:extLst>
              <a:ext uri="{FF2B5EF4-FFF2-40B4-BE49-F238E27FC236}">
                <a16:creationId xmlns:a16="http://schemas.microsoft.com/office/drawing/2014/main" id="{4056810B-4C6F-234D-AB8B-750B6E44CE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6841" y="4321131"/>
            <a:ext cx="1939835" cy="1763486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9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15175</TotalTime>
  <Words>866</Words>
  <Application>Microsoft Office PowerPoint</Application>
  <PresentationFormat>Panorámica</PresentationFormat>
  <Paragraphs>129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1" baseType="lpstr">
      <vt:lpstr>Arial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Problema</vt:lpstr>
      <vt:lpstr>Problema</vt:lpstr>
      <vt:lpstr>Problema</vt:lpstr>
      <vt:lpstr>Problema</vt:lpstr>
      <vt:lpstr>Presentación de PowerPoint</vt:lpstr>
      <vt:lpstr>¿Cómo empezamos un proyecto de Data Science?</vt:lpstr>
      <vt:lpstr>¿Cómo empezamos un proyecto de Data Science?</vt:lpstr>
      <vt:lpstr>Presentación de PowerPoint</vt:lpstr>
      <vt:lpstr>¿Cuál debería ser el equipo de trabajo?</vt:lpstr>
      <vt:lpstr>¿Cuál debería ser el equipo de trabajo?</vt:lpstr>
      <vt:lpstr>Presentación de PowerPoint</vt:lpstr>
      <vt:lpstr>Levantamiento del negocio</vt:lpstr>
      <vt:lpstr>Consideraciones</vt:lpstr>
      <vt:lpstr>Presentación de PowerPoint</vt:lpstr>
      <vt:lpstr>Análisis de los datos</vt:lpstr>
      <vt:lpstr>¿Por qué necesitamos analizar los datos?</vt:lpstr>
      <vt:lpstr>Presentación de PowerPoint</vt:lpstr>
      <vt:lpstr>¿Cuál es el mejor algoritmo?</vt:lpstr>
      <vt:lpstr>¿Cuál es el mejor algoritmo?</vt:lpstr>
      <vt:lpstr>¿Cuál es el mejor algoritmo?</vt:lpstr>
      <vt:lpstr>¿Cuál es el mejor algoritmo?</vt:lpstr>
      <vt:lpstr>¿Cuál es el mejor algoritmo?</vt:lpstr>
      <vt:lpstr>Selección del mejor algoritmo</vt:lpstr>
      <vt:lpstr>Presentación de PowerPoint</vt:lpstr>
      <vt:lpstr>¿Debemos seleccionar tecnologías?</vt:lpstr>
      <vt:lpstr>¿Debemos seleccionar tecnologías?</vt:lpstr>
      <vt:lpstr>Presentación de PowerPoint</vt:lpstr>
      <vt:lpstr>Habilitación del modelo</vt:lpstr>
      <vt:lpstr>Habilitación del modelo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Néstor Campos</cp:lastModifiedBy>
  <cp:revision>31</cp:revision>
  <dcterms:created xsi:type="dcterms:W3CDTF">2022-01-17T15:11:25Z</dcterms:created>
  <dcterms:modified xsi:type="dcterms:W3CDTF">2022-10-27T00:16:10Z</dcterms:modified>
</cp:coreProperties>
</file>